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66" r:id="rId2"/>
    <p:sldId id="256" r:id="rId3"/>
    <p:sldId id="257" r:id="rId4"/>
    <p:sldId id="265" r:id="rId5"/>
    <p:sldId id="259" r:id="rId6"/>
    <p:sldId id="264" r:id="rId7"/>
    <p:sldId id="261" r:id="rId8"/>
    <p:sldId id="262" r:id="rId9"/>
  </p:sldIdLst>
  <p:sldSz cx="9144000" cy="6858000" type="screen4x3"/>
  <p:notesSz cx="6769100" cy="9906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Раздел по умолчанию" id="{D73F1C03-F210-47E1-BD30-53D0B5B10714}">
          <p14:sldIdLst>
            <p14:sldId id="266"/>
            <p14:sldId id="256"/>
            <p14:sldId id="257"/>
            <p14:sldId id="265"/>
            <p14:sldId id="259"/>
          </p14:sldIdLst>
        </p14:section>
        <p14:section name="Раздел без заголовка" id="{00D78D71-57D0-453D-9331-38F11E91D839}">
          <p14:sldIdLst>
            <p14:sldId id="264"/>
            <p14:sldId id="261"/>
            <p14:sldId id="262"/>
            <p14:sldId id="263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7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203200" y="0"/>
            <a:ext cx="3778250" cy="6858001"/>
            <a:chOff x="203200" y="0"/>
            <a:chExt cx="3778250" cy="6858001"/>
          </a:xfrm>
        </p:grpSpPr>
        <p:sp>
          <p:nvSpPr>
            <p:cNvPr id="14" name="Freeform 6"/>
            <p:cNvSpPr/>
            <p:nvPr/>
          </p:nvSpPr>
          <p:spPr bwMode="auto">
            <a:xfrm>
              <a:off x="641350" y="0"/>
              <a:ext cx="1365250" cy="3971925"/>
            </a:xfrm>
            <a:custGeom>
              <a:avLst/>
              <a:gdLst/>
              <a:ahLst/>
              <a:cxnLst/>
              <a:rect l="0" t="0" r="r" b="b"/>
              <a:pathLst>
                <a:path w="860" h="2502">
                  <a:moveTo>
                    <a:pt x="0" y="2445"/>
                  </a:moveTo>
                  <a:lnTo>
                    <a:pt x="228" y="2502"/>
                  </a:lnTo>
                  <a:lnTo>
                    <a:pt x="860" y="0"/>
                  </a:lnTo>
                  <a:lnTo>
                    <a:pt x="620" y="0"/>
                  </a:lnTo>
                  <a:lnTo>
                    <a:pt x="0" y="24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5" name="Freeform 7"/>
            <p:cNvSpPr/>
            <p:nvPr/>
          </p:nvSpPr>
          <p:spPr bwMode="auto">
            <a:xfrm>
              <a:off x="203200" y="0"/>
              <a:ext cx="1336675" cy="3862388"/>
            </a:xfrm>
            <a:custGeom>
              <a:avLst/>
              <a:gdLst/>
              <a:ahLst/>
              <a:cxnLst/>
              <a:rect l="0" t="0" r="r" b="b"/>
              <a:pathLst>
                <a:path w="842" h="2433">
                  <a:moveTo>
                    <a:pt x="842" y="0"/>
                  </a:moveTo>
                  <a:lnTo>
                    <a:pt x="602" y="0"/>
                  </a:lnTo>
                  <a:lnTo>
                    <a:pt x="0" y="2376"/>
                  </a:lnTo>
                  <a:lnTo>
                    <a:pt x="228" y="2433"/>
                  </a:lnTo>
                  <a:lnTo>
                    <a:pt x="842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6" name="Freeform 8"/>
            <p:cNvSpPr/>
            <p:nvPr/>
          </p:nvSpPr>
          <p:spPr bwMode="auto">
            <a:xfrm>
              <a:off x="207963" y="3776663"/>
              <a:ext cx="1936750" cy="3081338"/>
            </a:xfrm>
            <a:custGeom>
              <a:avLst/>
              <a:gdLst/>
              <a:ahLst/>
              <a:cxnLst/>
              <a:rect l="0" t="0" r="r" b="b"/>
              <a:pathLst>
                <a:path w="1220" h="1941">
                  <a:moveTo>
                    <a:pt x="0" y="0"/>
                  </a:moveTo>
                  <a:lnTo>
                    <a:pt x="1166" y="1941"/>
                  </a:lnTo>
                  <a:lnTo>
                    <a:pt x="1220" y="19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0" name="Freeform 9"/>
            <p:cNvSpPr/>
            <p:nvPr/>
          </p:nvSpPr>
          <p:spPr bwMode="auto">
            <a:xfrm>
              <a:off x="646113" y="3886200"/>
              <a:ext cx="2373313" cy="2971800"/>
            </a:xfrm>
            <a:custGeom>
              <a:avLst/>
              <a:gdLst/>
              <a:ahLst/>
              <a:cxnLst/>
              <a:rect l="0" t="0" r="r" b="b"/>
              <a:pathLst>
                <a:path w="1495" h="1872">
                  <a:moveTo>
                    <a:pt x="1495" y="1872"/>
                  </a:moveTo>
                  <a:lnTo>
                    <a:pt x="0" y="0"/>
                  </a:lnTo>
                  <a:lnTo>
                    <a:pt x="1442" y="1872"/>
                  </a:lnTo>
                  <a:lnTo>
                    <a:pt x="1495" y="187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1" name="Freeform 10"/>
            <p:cNvSpPr/>
            <p:nvPr/>
          </p:nvSpPr>
          <p:spPr bwMode="auto">
            <a:xfrm>
              <a:off x="641350" y="3881438"/>
              <a:ext cx="3340100" cy="2976563"/>
            </a:xfrm>
            <a:custGeom>
              <a:avLst/>
              <a:gdLst/>
              <a:ahLst/>
              <a:cxnLst/>
              <a:rect l="0" t="0" r="r" b="b"/>
              <a:pathLst>
                <a:path w="2104" h="1875">
                  <a:moveTo>
                    <a:pt x="0" y="0"/>
                  </a:moveTo>
                  <a:lnTo>
                    <a:pt x="3" y="3"/>
                  </a:lnTo>
                  <a:lnTo>
                    <a:pt x="1498" y="1875"/>
                  </a:lnTo>
                  <a:lnTo>
                    <a:pt x="2104" y="1875"/>
                  </a:lnTo>
                  <a:lnTo>
                    <a:pt x="228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2" name="Freeform 11"/>
            <p:cNvSpPr/>
            <p:nvPr/>
          </p:nvSpPr>
          <p:spPr bwMode="auto">
            <a:xfrm>
              <a:off x="203200" y="3771900"/>
              <a:ext cx="2660650" cy="3086100"/>
            </a:xfrm>
            <a:custGeom>
              <a:avLst/>
              <a:gdLst/>
              <a:ahLst/>
              <a:cxnLst/>
              <a:rect l="0" t="0" r="r" b="b"/>
              <a:pathLst>
                <a:path w="1676" h="1944">
                  <a:moveTo>
                    <a:pt x="1676" y="1944"/>
                  </a:moveTo>
                  <a:lnTo>
                    <a:pt x="264" y="111"/>
                  </a:lnTo>
                  <a:lnTo>
                    <a:pt x="225" y="60"/>
                  </a:lnTo>
                  <a:lnTo>
                    <a:pt x="228" y="60"/>
                  </a:lnTo>
                  <a:lnTo>
                    <a:pt x="264" y="111"/>
                  </a:lnTo>
                  <a:lnTo>
                    <a:pt x="234" y="69"/>
                  </a:lnTo>
                  <a:lnTo>
                    <a:pt x="228" y="57"/>
                  </a:lnTo>
                  <a:lnTo>
                    <a:pt x="222" y="54"/>
                  </a:lnTo>
                  <a:lnTo>
                    <a:pt x="0" y="0"/>
                  </a:lnTo>
                  <a:lnTo>
                    <a:pt x="3" y="3"/>
                  </a:lnTo>
                  <a:lnTo>
                    <a:pt x="1223" y="1944"/>
                  </a:lnTo>
                  <a:lnTo>
                    <a:pt x="1676" y="194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39673" y="914401"/>
            <a:ext cx="6947127" cy="3488266"/>
          </a:xfrm>
        </p:spPr>
        <p:txBody>
          <a:bodyPr anchor="b">
            <a:normAutofit/>
          </a:bodyPr>
          <a:lstStyle>
            <a:lvl1pPr algn="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24238" y="4402666"/>
            <a:ext cx="5762563" cy="1364531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25773" y="6117336"/>
            <a:ext cx="857473" cy="365125"/>
          </a:xfrm>
        </p:spPr>
        <p:txBody>
          <a:bodyPr/>
          <a:lstStyle/>
          <a:p>
            <a:fld id="{C9DFC942-CC9A-4597-A714-403E09E8D88F}" type="datetimeFigureOut">
              <a:rPr lang="ru-RU" smtClean="0"/>
              <a:pPr/>
              <a:t>07.12.2020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23733" y="6117336"/>
            <a:ext cx="3609438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117336"/>
            <a:ext cx="411480" cy="365125"/>
          </a:xfrm>
        </p:spPr>
        <p:txBody>
          <a:bodyPr/>
          <a:lstStyle/>
          <a:p>
            <a:fld id="{D5E411A7-C03E-46B1-9DA0-9B964AE4880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Freeform 12"/>
          <p:cNvSpPr/>
          <p:nvPr/>
        </p:nvSpPr>
        <p:spPr bwMode="auto">
          <a:xfrm>
            <a:off x="203200" y="3771900"/>
            <a:ext cx="361950" cy="90488"/>
          </a:xfrm>
          <a:custGeom>
            <a:avLst/>
            <a:gdLst/>
            <a:ahLst/>
            <a:cxnLst/>
            <a:rect l="0" t="0" r="r" b="b"/>
            <a:pathLst>
              <a:path w="228" h="57">
                <a:moveTo>
                  <a:pt x="228" y="57"/>
                </a:moveTo>
                <a:lnTo>
                  <a:pt x="0" y="0"/>
                </a:lnTo>
                <a:lnTo>
                  <a:pt x="222" y="54"/>
                </a:lnTo>
                <a:lnTo>
                  <a:pt x="228" y="57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4" name="Freeform 13"/>
          <p:cNvSpPr/>
          <p:nvPr/>
        </p:nvSpPr>
        <p:spPr bwMode="auto">
          <a:xfrm>
            <a:off x="560388" y="3867150"/>
            <a:ext cx="61913" cy="80963"/>
          </a:xfrm>
          <a:custGeom>
            <a:avLst/>
            <a:gdLst/>
            <a:ahLst/>
            <a:cxnLst/>
            <a:rect l="0" t="0" r="r" b="b"/>
            <a:pathLst>
              <a:path w="39" h="51">
                <a:moveTo>
                  <a:pt x="0" y="0"/>
                </a:moveTo>
                <a:lnTo>
                  <a:pt x="39" y="51"/>
                </a:ln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</p:spTree>
    <p:extLst>
      <p:ext uri="{BB962C8B-B14F-4D97-AF65-F5344CB8AC3E}">
        <p14:creationId xmlns:p14="http://schemas.microsoft.com/office/powerpoint/2010/main" xmlns="" val="14188200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3" y="4732865"/>
            <a:ext cx="751599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89975" y="932112"/>
            <a:ext cx="6171065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3" y="5299603"/>
            <a:ext cx="751599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FC942-CC9A-4597-A714-403E09E8D88F}" type="datetimeFigureOut">
              <a:rPr lang="ru-RU" smtClean="0"/>
              <a:pPr/>
              <a:t>07.12.2020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411A7-C03E-46B1-9DA0-9B964AE488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083688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685800"/>
            <a:ext cx="751599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FC942-CC9A-4597-A714-403E09E8D88F}" type="datetimeFigureOut">
              <a:rPr lang="ru-RU" smtClean="0"/>
              <a:pPr/>
              <a:t>07.12.2020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411A7-C03E-46B1-9DA0-9B964AE488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262627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598235" y="3428999"/>
            <a:ext cx="6631128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3" y="4343400"/>
            <a:ext cx="751599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FC942-CC9A-4597-A714-403E09E8D88F}" type="datetimeFigureOut">
              <a:rPr lang="ru-RU" smtClean="0"/>
              <a:pPr/>
              <a:t>07.12.2020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411A7-C03E-46B1-9DA0-9B964AE488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755943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3308581"/>
            <a:ext cx="751598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7381"/>
            <a:ext cx="751599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FC942-CC9A-4597-A714-403E09E8D88F}" type="datetimeFigureOut">
              <a:rPr lang="ru-RU" smtClean="0"/>
              <a:pPr/>
              <a:t>07.12.2020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411A7-C03E-46B1-9DA0-9B964AE488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022711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5" y="3886200"/>
            <a:ext cx="751599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5200"/>
            <a:ext cx="751599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FC942-CC9A-4597-A714-403E09E8D88F}" type="datetimeFigureOut">
              <a:rPr lang="ru-RU" smtClean="0"/>
              <a:pPr/>
              <a:t>07.12.2020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411A7-C03E-46B1-9DA0-9B964AE488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156385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685801"/>
            <a:ext cx="7515991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4" y="3505200"/>
            <a:ext cx="7515992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FC942-CC9A-4597-A714-403E09E8D88F}" type="datetimeFigureOut">
              <a:rPr lang="ru-RU" smtClean="0"/>
              <a:pPr/>
              <a:t>07.12.2020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411A7-C03E-46B1-9DA0-9B964AE488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681703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FC942-CC9A-4597-A714-403E09E8D88F}" type="datetimeFigureOut">
              <a:rPr lang="ru-RU" smtClean="0"/>
              <a:pPr/>
              <a:t>07.12.2020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411A7-C03E-46B1-9DA0-9B964AE488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444105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1393" y="685800"/>
            <a:ext cx="1328123" cy="5105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3524" y="685800"/>
            <a:ext cx="6016373" cy="5105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FC942-CC9A-4597-A714-403E09E8D88F}" type="datetimeFigureOut">
              <a:rPr lang="ru-RU" smtClean="0"/>
              <a:pPr/>
              <a:t>07.12.2020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411A7-C03E-46B1-9DA0-9B964AE488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784720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133" y="2667000"/>
            <a:ext cx="7704667" cy="3332816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44329" y="6108173"/>
            <a:ext cx="857473" cy="365125"/>
          </a:xfrm>
        </p:spPr>
        <p:txBody>
          <a:bodyPr/>
          <a:lstStyle/>
          <a:p>
            <a:fld id="{C9DFC942-CC9A-4597-A714-403E09E8D88F}" type="datetimeFigureOut">
              <a:rPr lang="ru-RU" smtClean="0"/>
              <a:pPr/>
              <a:t>07.12.2020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72647" y="6108173"/>
            <a:ext cx="531451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58967" y="6108173"/>
            <a:ext cx="427833" cy="365125"/>
          </a:xfrm>
        </p:spPr>
        <p:txBody>
          <a:bodyPr/>
          <a:lstStyle/>
          <a:p>
            <a:fld id="{D5E411A7-C03E-46B1-9DA0-9B964AE488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65048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6995" y="2666998"/>
            <a:ext cx="6699805" cy="2360071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6998" y="5027070"/>
            <a:ext cx="6699802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FC942-CC9A-4597-A714-403E09E8D88F}" type="datetimeFigureOut">
              <a:rPr lang="ru-RU" smtClean="0"/>
              <a:pPr/>
              <a:t>07.12.2020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3317" y="6116070"/>
            <a:ext cx="413483" cy="365125"/>
          </a:xfrm>
        </p:spPr>
        <p:txBody>
          <a:bodyPr/>
          <a:lstStyle/>
          <a:p>
            <a:fld id="{D5E411A7-C03E-46B1-9DA0-9B964AE488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048966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685801"/>
            <a:ext cx="7704667" cy="17525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82133" y="2667000"/>
            <a:ext cx="3739896" cy="336867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46904" y="2667000"/>
            <a:ext cx="3739896" cy="334682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FC942-CC9A-4597-A714-403E09E8D88F}" type="datetimeFigureOut">
              <a:rPr lang="ru-RU" smtClean="0"/>
              <a:pPr/>
              <a:t>07.12.2020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411A7-C03E-46B1-9DA0-9B964AE488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800777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29481" y="2658533"/>
            <a:ext cx="345629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3523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710" y="2667000"/>
            <a:ext cx="3467806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57266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FC942-CC9A-4597-A714-403E09E8D88F}" type="datetimeFigureOut">
              <a:rPr lang="ru-RU" smtClean="0"/>
              <a:pPr/>
              <a:t>07.12.2020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411A7-C03E-46B1-9DA0-9B964AE488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246505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FC942-CC9A-4597-A714-403E09E8D88F}" type="datetimeFigureOut">
              <a:rPr lang="ru-RU" smtClean="0"/>
              <a:pPr/>
              <a:t>07.12.2020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411A7-C03E-46B1-9DA0-9B964AE488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433466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FC942-CC9A-4597-A714-403E09E8D88F}" type="datetimeFigureOut">
              <a:rPr lang="ru-RU" smtClean="0"/>
              <a:pPr/>
              <a:t>07.12.2020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411A7-C03E-46B1-9DA0-9B964AE488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219665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1600200"/>
            <a:ext cx="2662534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7553" y="685800"/>
            <a:ext cx="4681962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4" y="2971800"/>
            <a:ext cx="2662534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FC942-CC9A-4597-A714-403E09E8D88F}" type="datetimeFigureOut">
              <a:rPr lang="ru-RU" smtClean="0"/>
              <a:pPr/>
              <a:t>07.12.2020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411A7-C03E-46B1-9DA0-9B964AE488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677101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2332" y="1752599"/>
            <a:ext cx="4070679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97495" y="914400"/>
            <a:ext cx="2461371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2332" y="3124199"/>
            <a:ext cx="4070679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FC942-CC9A-4597-A714-403E09E8D88F}" type="datetimeFigureOut">
              <a:rPr lang="ru-RU" smtClean="0"/>
              <a:pPr/>
              <a:t>07.12.2020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411A7-C03E-46B1-9DA0-9B964AE488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78421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0"/>
            <a:ext cx="2132013" cy="6858001"/>
            <a:chOff x="0" y="0"/>
            <a:chExt cx="2132013" cy="6858001"/>
          </a:xfrm>
        </p:grpSpPr>
        <p:sp>
          <p:nvSpPr>
            <p:cNvPr id="15" name="Freeform 6"/>
            <p:cNvSpPr/>
            <p:nvPr/>
          </p:nvSpPr>
          <p:spPr bwMode="auto">
            <a:xfrm>
              <a:off x="0" y="0"/>
              <a:ext cx="1073150" cy="5291138"/>
            </a:xfrm>
            <a:custGeom>
              <a:avLst/>
              <a:gdLst/>
              <a:ahLst/>
              <a:cxnLst/>
              <a:rect l="0" t="0" r="r" b="b"/>
              <a:pathLst>
                <a:path w="676" h="3333">
                  <a:moveTo>
                    <a:pt x="0" y="3132"/>
                  </a:moveTo>
                  <a:lnTo>
                    <a:pt x="0" y="3312"/>
                  </a:lnTo>
                  <a:lnTo>
                    <a:pt x="126" y="3333"/>
                  </a:lnTo>
                  <a:lnTo>
                    <a:pt x="676" y="0"/>
                  </a:lnTo>
                  <a:lnTo>
                    <a:pt x="514" y="0"/>
                  </a:lnTo>
                  <a:lnTo>
                    <a:pt x="0" y="313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6" name="Freeform 7"/>
            <p:cNvSpPr/>
            <p:nvPr/>
          </p:nvSpPr>
          <p:spPr bwMode="auto">
            <a:xfrm>
              <a:off x="0" y="0"/>
              <a:ext cx="758825" cy="4624388"/>
            </a:xfrm>
            <a:custGeom>
              <a:avLst/>
              <a:gdLst/>
              <a:ahLst/>
              <a:cxnLst/>
              <a:rect l="0" t="0" r="r" b="b"/>
              <a:pathLst>
                <a:path w="478" h="2913">
                  <a:moveTo>
                    <a:pt x="478" y="0"/>
                  </a:moveTo>
                  <a:lnTo>
                    <a:pt x="318" y="0"/>
                  </a:lnTo>
                  <a:lnTo>
                    <a:pt x="0" y="1938"/>
                  </a:lnTo>
                  <a:lnTo>
                    <a:pt x="0" y="2913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7" name="Freeform 8"/>
            <p:cNvSpPr/>
            <p:nvPr/>
          </p:nvSpPr>
          <p:spPr bwMode="auto">
            <a:xfrm>
              <a:off x="0" y="5662613"/>
              <a:ext cx="906463" cy="1195388"/>
            </a:xfrm>
            <a:custGeom>
              <a:avLst/>
              <a:gdLst/>
              <a:ahLst/>
              <a:cxnLst/>
              <a:rect l="0" t="0" r="r" b="b"/>
              <a:pathLst>
                <a:path w="571" h="753">
                  <a:moveTo>
                    <a:pt x="0" y="0"/>
                  </a:moveTo>
                  <a:lnTo>
                    <a:pt x="0" y="12"/>
                  </a:lnTo>
                  <a:lnTo>
                    <a:pt x="538" y="753"/>
                  </a:lnTo>
                  <a:lnTo>
                    <a:pt x="571" y="7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8" name="Freeform 9"/>
            <p:cNvSpPr/>
            <p:nvPr/>
          </p:nvSpPr>
          <p:spPr bwMode="auto">
            <a:xfrm>
              <a:off x="0" y="5295900"/>
              <a:ext cx="1487488" cy="1562100"/>
            </a:xfrm>
            <a:custGeom>
              <a:avLst/>
              <a:gdLst/>
              <a:ahLst/>
              <a:cxnLst/>
              <a:rect l="0" t="0" r="r" b="b"/>
              <a:pathLst>
                <a:path w="937" h="984">
                  <a:moveTo>
                    <a:pt x="0" y="0"/>
                  </a:moveTo>
                  <a:lnTo>
                    <a:pt x="0" y="3"/>
                  </a:lnTo>
                  <a:lnTo>
                    <a:pt x="901" y="984"/>
                  </a:lnTo>
                  <a:lnTo>
                    <a:pt x="937" y="9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9" name="Freeform 10"/>
            <p:cNvSpPr/>
            <p:nvPr/>
          </p:nvSpPr>
          <p:spPr bwMode="auto">
            <a:xfrm>
              <a:off x="0" y="5257800"/>
              <a:ext cx="2132013" cy="1600200"/>
            </a:xfrm>
            <a:custGeom>
              <a:avLst/>
              <a:gdLst/>
              <a:ahLst/>
              <a:cxnLst/>
              <a:rect l="0" t="0" r="r" b="b"/>
              <a:pathLst>
                <a:path w="1343" h="1008">
                  <a:moveTo>
                    <a:pt x="0" y="24"/>
                  </a:moveTo>
                  <a:lnTo>
                    <a:pt x="937" y="1008"/>
                  </a:lnTo>
                  <a:lnTo>
                    <a:pt x="1343" y="1008"/>
                  </a:lnTo>
                  <a:lnTo>
                    <a:pt x="126" y="21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0" name="Freeform 11"/>
            <p:cNvSpPr/>
            <p:nvPr/>
          </p:nvSpPr>
          <p:spPr bwMode="auto">
            <a:xfrm>
              <a:off x="0" y="5357813"/>
              <a:ext cx="1377950" cy="1500188"/>
            </a:xfrm>
            <a:custGeom>
              <a:avLst/>
              <a:gdLst/>
              <a:ahLst/>
              <a:cxnLst/>
              <a:rect l="0" t="0" r="r" b="b"/>
              <a:pathLst>
                <a:path w="868" h="945">
                  <a:moveTo>
                    <a:pt x="0" y="192"/>
                  </a:moveTo>
                  <a:lnTo>
                    <a:pt x="571" y="945"/>
                  </a:lnTo>
                  <a:lnTo>
                    <a:pt x="868" y="945"/>
                  </a:lnTo>
                  <a:lnTo>
                    <a:pt x="0" y="0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134" y="2667000"/>
            <a:ext cx="7704666" cy="33569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8679" y="6116070"/>
            <a:ext cx="8574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9DFC942-CC9A-4597-A714-403E09E8D88F}" type="datetimeFigureOut">
              <a:rPr lang="ru-RU" smtClean="0"/>
              <a:pPr/>
              <a:t>07.12.2020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86997" y="6116070"/>
            <a:ext cx="5314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3317" y="6116070"/>
            <a:ext cx="4134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E411A7-C03E-46B1-9DA0-9B964AE488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08393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548679"/>
            <a:ext cx="7571184" cy="1889721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ПРОТИВОДЕЙСТВИЕ КОРРУПЦИИ 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15616" y="2667000"/>
            <a:ext cx="7571184" cy="3354288"/>
          </a:xfrm>
        </p:spPr>
      </p:pic>
    </p:spTree>
    <p:extLst>
      <p:ext uri="{BB962C8B-B14F-4D97-AF65-F5344CB8AC3E}">
        <p14:creationId xmlns:p14="http://schemas.microsoft.com/office/powerpoint/2010/main" xmlns="" val="1108317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91680" y="332656"/>
            <a:ext cx="7056784" cy="864096"/>
          </a:xfrm>
        </p:spPr>
        <p:txBody>
          <a:bodyPr>
            <a:normAutofit/>
          </a:bodyPr>
          <a:lstStyle/>
          <a:p>
            <a:pPr algn="l"/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такое коррупция: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9672" y="1268760"/>
            <a:ext cx="7272808" cy="4752528"/>
          </a:xfrm>
        </p:spPr>
        <p:txBody>
          <a:bodyPr>
            <a:noAutofit/>
          </a:bodyPr>
          <a:lstStyle/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а) злоупотребление служебным положением, дача взятки, получение взятки, злоупотребление полномочиями, коммерческий подкуп либо иное незаконное использование физическим лицом своего должностного положения вопреки законным интересам общества и государства в целях получения выгоды в виде денег, ценностей, иного имущества или услуг имущественного характера, иных имущественных прав для себя или для третьих лиц либо незаконное предоставление такой выгоды указанному лицу другими физическими лицами;</a:t>
            </a: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б) совершение деяний, указанных в подпункте "а", от имени или в интересах юридического лица.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 Федеральный закон от 25.12.2008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 273-ФЗ 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 противодействии коррупции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»)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xmlns="" val="859536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74638"/>
            <a:ext cx="8280920" cy="1642194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такое противодействие коррупции: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82133" y="1412776"/>
            <a:ext cx="7838339" cy="4587040"/>
          </a:xfrm>
        </p:spPr>
        <p:txBody>
          <a:bodyPr>
            <a:normAutofit fontScale="40000" lnSpcReduction="20000"/>
          </a:bodyPr>
          <a:lstStyle/>
          <a:p>
            <a:pPr algn="just"/>
            <a:r>
              <a:rPr lang="ru-RU" sz="4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противодействие </a:t>
            </a:r>
            <a:r>
              <a:rPr lang="ru-RU" sz="4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коррупции - деятельность федеральных органов государственной власти, органов государственной власти субъектов Российской Федерации, органов местного самоуправления, институтов гражданского общества, организаций и физических лиц в пределах их полномочий:</a:t>
            </a:r>
          </a:p>
          <a:p>
            <a:pPr algn="just"/>
            <a:r>
              <a:rPr lang="ru-RU" sz="4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по предупреждению коррупции, в том числе по выявлению и последующему устранению причин коррупции (профилактика коррупции);</a:t>
            </a:r>
          </a:p>
          <a:p>
            <a:pPr algn="just"/>
            <a:r>
              <a:rPr lang="ru-RU" sz="4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по выявлению, предупреждению, пресечению, раскрытию и расследованию коррупционных правонарушений (борьба с коррупцией);</a:t>
            </a:r>
          </a:p>
          <a:p>
            <a:pPr algn="just"/>
            <a:r>
              <a:rPr lang="ru-RU" sz="4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в) по минимизации и (или) ликвидации последствий коррупционных правонарушений</a:t>
            </a:r>
            <a:r>
              <a:rPr lang="ru-RU" sz="4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r">
              <a:buNone/>
            </a:pPr>
            <a:r>
              <a:rPr lang="ru-RU" sz="4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sz="4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Федеральный закон </a:t>
            </a:r>
            <a:r>
              <a:rPr lang="ru-RU" sz="4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 </a:t>
            </a:r>
            <a:r>
              <a:rPr lang="ru-RU" sz="4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25.12.2008</a:t>
            </a:r>
            <a:r>
              <a:rPr lang="ru-RU" sz="4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года N 273-ФЗ                         </a:t>
            </a:r>
            <a:endParaRPr lang="ru-RU" sz="4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r">
              <a:buNone/>
            </a:pPr>
            <a:r>
              <a:rPr lang="ru-RU" sz="4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«О противодействии коррупции</a:t>
            </a:r>
            <a:r>
              <a:rPr lang="ru-RU" sz="4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»)</a:t>
            </a:r>
            <a:r>
              <a:rPr lang="ru-RU" sz="4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4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36244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457201"/>
            <a:ext cx="7643192" cy="1981200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dirty="0" smtClean="0"/>
              <a:t>9 декабря </a:t>
            </a:r>
            <a:br>
              <a:rPr lang="ru-RU" dirty="0" smtClean="0"/>
            </a:br>
            <a:r>
              <a:rPr lang="ru-RU" dirty="0" smtClean="0"/>
              <a:t>Международный день борьбы </a:t>
            </a:r>
            <a:br>
              <a:rPr lang="ru-RU" dirty="0" smtClean="0"/>
            </a:br>
            <a:r>
              <a:rPr lang="ru-RU" dirty="0" smtClean="0"/>
              <a:t>с коррупцией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03648" y="2564904"/>
            <a:ext cx="7066347" cy="3528392"/>
          </a:xfrm>
        </p:spPr>
      </p:pic>
    </p:spTree>
    <p:extLst>
      <p:ext uri="{BB962C8B-B14F-4D97-AF65-F5344CB8AC3E}">
        <p14:creationId xmlns:p14="http://schemas.microsoft.com/office/powerpoint/2010/main" xmlns="" val="2990370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115616" y="620688"/>
            <a:ext cx="756084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/>
              <a:t>Международный день борьбы с коррупцией</a:t>
            </a:r>
            <a:r>
              <a:rPr lang="ru-RU" sz="2000" dirty="0"/>
              <a:t> </a:t>
            </a:r>
            <a:r>
              <a:rPr lang="ru-RU" sz="2000" dirty="0" smtClean="0"/>
              <a:t>— </a:t>
            </a:r>
            <a:r>
              <a:rPr lang="ru-RU" sz="2000" dirty="0"/>
              <a:t>отмечается ежегодно 9 декабря, начиная с 2004 года. </a:t>
            </a:r>
            <a:r>
              <a:rPr lang="ru-RU" sz="2000" dirty="0" smtClean="0"/>
              <a:t>Провозглашен </a:t>
            </a:r>
            <a:r>
              <a:rPr lang="ru-RU" sz="2000" dirty="0"/>
              <a:t>Генеральной Ассамблеей </a:t>
            </a:r>
            <a:r>
              <a:rPr lang="ru-RU" sz="2000" dirty="0" smtClean="0"/>
              <a:t>ООН. В </a:t>
            </a:r>
            <a:r>
              <a:rPr lang="ru-RU" sz="2000" dirty="0"/>
              <a:t>этот день </a:t>
            </a:r>
            <a:r>
              <a:rPr lang="ru-RU" sz="2000" dirty="0" smtClean="0"/>
              <a:t>в 2003 году в Мексике </a:t>
            </a:r>
            <a:r>
              <a:rPr lang="ru-RU" sz="2000" dirty="0"/>
              <a:t>была открыта для подписания Конвенция ООН против коррупции</a:t>
            </a:r>
            <a:r>
              <a:rPr lang="ru-RU" sz="2000" dirty="0" smtClean="0"/>
              <a:t>. </a:t>
            </a:r>
            <a:r>
              <a:rPr lang="ru-RU" sz="2000" dirty="0"/>
              <a:t>Документ обязывает подписавшие его государства объявить уголовным преступлением взятки, хищение бюджетных средств и отмывание коррупционных </a:t>
            </a:r>
            <a:r>
              <a:rPr lang="ru-RU" sz="2000" dirty="0" smtClean="0"/>
              <a:t>доходов. В </a:t>
            </a:r>
            <a:r>
              <a:rPr lang="ru-RU" sz="2000" dirty="0"/>
              <a:t>этот день во многих странах мира проходят демонстрации, встречи, конференции, семинары и другие мероприятия, приуроченные к Международному дню борьбы с коррупцией и каждый год посвящённые определённой теме. И Россия здесь не исключение. Силами общественных организаций, образовательных учреждений, представителей власти, правоохранительных структур и вообще всех неравнодушных граждан во многих российских городах в этот день проводятся самые разные акции и мероприятия, печатаются листовки и плакаты, рассказывающие о вреде коррупции и методах борьбы с ней. </a:t>
            </a:r>
            <a:br>
              <a:rPr lang="ru-RU" sz="2000" dirty="0"/>
            </a:b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3298054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15616" y="1340768"/>
            <a:ext cx="7704856" cy="4404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4070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3608" y="323496"/>
            <a:ext cx="7848872" cy="5985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37454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2000" y="571500"/>
            <a:ext cx="7620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35727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Параллакс">
      <a:dk1>
        <a:sysClr val="windowText" lastClr="000000"/>
      </a:dk1>
      <a:lt1>
        <a:sysClr val="window" lastClr="FFFFFF"/>
      </a:lt1>
      <a:dk2>
        <a:srgbClr val="212121"/>
      </a:dk2>
      <a:lt2>
        <a:srgbClr val="EBEBEB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Параллакс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TM03457496[[fn=Параллакс]]</Template>
  <TotalTime>240</TotalTime>
  <Words>337</Words>
  <Application>Microsoft Office PowerPoint</Application>
  <PresentationFormat>Экран (4:3)</PresentationFormat>
  <Paragraphs>15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Параллакс</vt:lpstr>
      <vt:lpstr>ПРОТИВОДЕЙСТВИЕ КОРРУПЦИИ </vt:lpstr>
      <vt:lpstr>Что такое коррупция:</vt:lpstr>
      <vt:lpstr>Что такое противодействие коррупции:</vt:lpstr>
      <vt:lpstr>9 декабря  Международный день борьбы  с коррупцией 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такое коррупция в соответствии с Федеральным законом от 25 декабря 2008 года N 273-ФЗ «О противодействии коррупции»</dc:title>
  <dc:creator>Кляцкая Татьяна Васильевна</dc:creator>
  <cp:lastModifiedBy>Пользователь Windows</cp:lastModifiedBy>
  <cp:revision>52</cp:revision>
  <cp:lastPrinted>2019-04-08T04:10:49Z</cp:lastPrinted>
  <dcterms:created xsi:type="dcterms:W3CDTF">2016-12-12T05:14:00Z</dcterms:created>
  <dcterms:modified xsi:type="dcterms:W3CDTF">2020-12-07T08:00:20Z</dcterms:modified>
</cp:coreProperties>
</file>